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2"/>
  </p:sldMasterIdLst>
  <p:notesMasterIdLst>
    <p:notesMasterId r:id="rId20"/>
  </p:notesMasterIdLst>
  <p:handoutMasterIdLst>
    <p:handoutMasterId r:id="rId21"/>
  </p:handoutMasterIdLst>
  <p:sldIdLst>
    <p:sldId id="261" r:id="rId3"/>
    <p:sldId id="262" r:id="rId4"/>
    <p:sldId id="266" r:id="rId5"/>
    <p:sldId id="271" r:id="rId6"/>
    <p:sldId id="263" r:id="rId7"/>
    <p:sldId id="273" r:id="rId8"/>
    <p:sldId id="274" r:id="rId9"/>
    <p:sldId id="275" r:id="rId10"/>
    <p:sldId id="276" r:id="rId11"/>
    <p:sldId id="277" r:id="rId12"/>
    <p:sldId id="272" r:id="rId13"/>
    <p:sldId id="278" r:id="rId14"/>
    <p:sldId id="279" r:id="rId15"/>
    <p:sldId id="280" r:id="rId16"/>
    <p:sldId id="281" r:id="rId17"/>
    <p:sldId id="282" r:id="rId18"/>
    <p:sldId id="25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31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69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02F0E-27EB-4498-878A-7FC1192B6645}" type="datetimeFigureOut">
              <a:rPr lang="en-IN" smtClean="0"/>
              <a:t>04-01-2022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DC237-E455-43F2-BD1D-983F62CA5E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F193B-6B4E-4C81-BADA-2A6159F5193F}" type="datetimeFigureOut">
              <a:rPr lang="en-IN" smtClean="0"/>
              <a:t>04-01-2022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C7879-970A-41D8-A18D-45C7063C31D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94"/>
            <a:ext cx="12192000" cy="863488"/>
          </a:xfrm>
          <a:solidFill>
            <a:srgbClr val="2E3192"/>
          </a:solidFill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Garamond" panose="020204040303010108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91563"/>
            <a:ext cx="12192000" cy="5413159"/>
          </a:xfr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1pPr>
            <a:lvl2pPr marL="800100" indent="-34290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2pPr>
            <a:lvl3pPr marL="1257300" indent="-34290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3pPr>
            <a:lvl4pPr marL="1657350" indent="-2857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4pPr>
            <a:lvl5pPr marL="2114550" indent="-285750">
              <a:buFont typeface="Wingdings" panose="05000000000000000000" pitchFamily="2" charset="2"/>
              <a:buChar char="Ø"/>
              <a:defRPr>
                <a:latin typeface="Garamond" panose="02020404030301010803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Line 7"/>
          <p:cNvSpPr/>
          <p:nvPr userDrawn="1"/>
        </p:nvSpPr>
        <p:spPr>
          <a:xfrm flipV="1">
            <a:off x="-362" y="6333593"/>
            <a:ext cx="12192361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/>
          </a:p>
        </p:txBody>
      </p:sp>
      <p:sp>
        <p:nvSpPr>
          <p:cNvPr id="12" name="Line 3"/>
          <p:cNvSpPr/>
          <p:nvPr userDrawn="1"/>
        </p:nvSpPr>
        <p:spPr>
          <a:xfrm flipV="1">
            <a:off x="-362" y="63047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" name="Picture 9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661" y="6338144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Shape 4"/>
          <p:cNvSpPr txBox="1"/>
          <p:nvPr userDrawn="1"/>
        </p:nvSpPr>
        <p:spPr>
          <a:xfrm>
            <a:off x="9131122" y="6647349"/>
            <a:ext cx="3000554" cy="229378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IN" sz="9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900" b="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  <p:sp>
        <p:nvSpPr>
          <p:cNvPr id="18" name="PlaceHolder 2"/>
          <p:cNvSpPr txBox="1"/>
          <p:nvPr userDrawn="1"/>
        </p:nvSpPr>
        <p:spPr>
          <a:xfrm>
            <a:off x="71438" y="6384949"/>
            <a:ext cx="865187" cy="171450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defRPr/>
            </a:pPr>
            <a:fld id="{8C70F0A6-2E5A-40D4-8AE4-7DD180036AFF}" type="slidenum">
              <a:rPr lang="en-IN" altLang="en-US" sz="900" smtClean="0">
                <a:solidFill>
                  <a:srgbClr val="2E3192"/>
                </a:solidFill>
                <a:latin typeface="Garamond" panose="02020404030301010803" pitchFamily="18" charset="0"/>
              </a:rPr>
              <a:t>‹#›</a:t>
            </a:fld>
            <a:endParaRPr lang="en-IN" altLang="en-US" sz="900" dirty="0">
              <a:solidFill>
                <a:srgbClr val="2E3192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" name="TextShape 6"/>
          <p:cNvSpPr txBox="1"/>
          <p:nvPr userDrawn="1"/>
        </p:nvSpPr>
        <p:spPr>
          <a:xfrm>
            <a:off x="134938" y="6517762"/>
            <a:ext cx="981075" cy="36512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IN" sz="1000" spc="-1" dirty="0">
              <a:solidFill>
                <a:srgbClr val="2E3192"/>
              </a:solidFill>
              <a:latin typeface="Garamond" panose="02020404030301010803" pitchFamily="18" charset="0"/>
            </a:endParaRPr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038600" y="6420745"/>
            <a:ext cx="4114800" cy="365125"/>
          </a:xfrm>
        </p:spPr>
        <p:txBody>
          <a:bodyPr/>
          <a:lstStyle>
            <a:lvl1pPr>
              <a:defRPr>
                <a:solidFill>
                  <a:srgbClr val="2E3192"/>
                </a:solidFill>
                <a:latin typeface="Garamond" panose="02020404030301010803" pitchFamily="18" charset="0"/>
              </a:defRPr>
            </a:lvl1pPr>
          </a:lstStyle>
          <a:p>
            <a:pPr>
              <a:defRPr/>
            </a:pPr>
            <a:r>
              <a:rPr lang="en-US" dirty="0"/>
              <a:t>Major Project Phase-I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97943" y="1397001"/>
            <a:ext cx="6605371" cy="4387151"/>
          </a:xfrm>
          <a:prstGeom prst="round2DiagRect">
            <a:avLst/>
          </a:prstGeom>
          <a:ln w="38100">
            <a:solidFill>
              <a:schemeClr val="accent1"/>
            </a:solidFill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Analog Electronic Circuits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A71990E2-D825-4DEC-8EF8-E880B14DF38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‹#›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/>
          <p:nvPr userDrawn="1"/>
        </p:nvSpPr>
        <p:spPr>
          <a:xfrm>
            <a:off x="136352" y="1225961"/>
            <a:ext cx="4984964" cy="4716288"/>
          </a:xfrm>
          <a:prstGeom prst="rect">
            <a:avLst/>
          </a:prstGeom>
          <a:solidFill>
            <a:srgbClr val="2E3192"/>
          </a:solidFill>
          <a:ln w="1143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 contourW="12700">
            <a:bevelT w="152400" h="152400"/>
            <a:contourClr>
              <a:srgbClr val="FDB913"/>
            </a:contourClr>
          </a:sp3d>
        </p:spPr>
        <p:txBody>
          <a:bodyPr vert="horz" lIns="91440" tIns="45720" rIns="91440" bIns="45720" rtlCol="0" anchor="t">
            <a:normAutofit/>
            <a:sp3d extrusionH="57150" prstMaterial="metal">
              <a:bevelT w="304800" prst="artDeco"/>
              <a:bevelB w="292100"/>
            </a:sp3d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endParaRPr lang="en-IN" sz="2800" b="1" dirty="0">
              <a:solidFill>
                <a:srgbClr val="FDB913"/>
              </a:solidFill>
            </a:endParaRPr>
          </a:p>
          <a:p>
            <a:endParaRPr lang="en-IN" sz="2800" b="1" dirty="0">
              <a:solidFill>
                <a:prstClr val="white"/>
              </a:solidFill>
            </a:endParaRPr>
          </a:p>
          <a:p>
            <a:endParaRPr lang="en-IN" sz="2800" b="1" dirty="0">
              <a:solidFill>
                <a:prstClr val="white"/>
              </a:solidFill>
            </a:endParaRPr>
          </a:p>
          <a:p>
            <a:endParaRPr lang="en-IN" sz="2800" b="1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 txBox="1"/>
          <p:nvPr userDrawn="1"/>
        </p:nvSpPr>
        <p:spPr>
          <a:xfrm>
            <a:off x="0" y="0"/>
            <a:ext cx="12192000" cy="863488"/>
          </a:xfrm>
          <a:prstGeom prst="rect">
            <a:avLst/>
          </a:prstGeom>
          <a:solidFill>
            <a:srgbClr val="2E3192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defRPr/>
            </a:pPr>
            <a:r>
              <a:rPr lang="en-US" sz="2800" b="1" dirty="0">
                <a:solidFill>
                  <a:srgbClr val="FDB913"/>
                </a:solidFill>
              </a:rPr>
              <a:t>Department of  Electrical and Electronics Engineering</a:t>
            </a:r>
          </a:p>
        </p:txBody>
      </p:sp>
      <p:sp>
        <p:nvSpPr>
          <p:cNvPr id="14" name="Line 7"/>
          <p:cNvSpPr/>
          <p:nvPr userDrawn="1"/>
        </p:nvSpPr>
        <p:spPr>
          <a:xfrm flipV="1">
            <a:off x="-362" y="6333593"/>
            <a:ext cx="12192361" cy="0"/>
          </a:xfrm>
          <a:prstGeom prst="line">
            <a:avLst/>
          </a:prstGeom>
          <a:ln w="648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Line 3"/>
          <p:cNvSpPr/>
          <p:nvPr userDrawn="1"/>
        </p:nvSpPr>
        <p:spPr>
          <a:xfrm flipV="1">
            <a:off x="-362" y="6304723"/>
            <a:ext cx="12192361" cy="0"/>
          </a:xfrm>
          <a:prstGeom prst="line">
            <a:avLst/>
          </a:prstGeom>
          <a:ln w="25560">
            <a:solidFill>
              <a:srgbClr val="2E319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" name="Picture 9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661" y="6338144"/>
            <a:ext cx="2262188" cy="32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Shape 4"/>
          <p:cNvSpPr txBox="1"/>
          <p:nvPr userDrawn="1"/>
        </p:nvSpPr>
        <p:spPr>
          <a:xfrm>
            <a:off x="9131122" y="6647349"/>
            <a:ext cx="3000554" cy="229378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>
            <a:spAutoFit/>
          </a:bodyPr>
          <a:lstStyle/>
          <a:p>
            <a:pPr algn="ctr">
              <a:defRPr/>
            </a:pPr>
            <a:r>
              <a:rPr lang="en-IN" sz="900" b="1" spc="-1" dirty="0">
                <a:solidFill>
                  <a:srgbClr val="2E3192"/>
                </a:solidFill>
                <a:latin typeface="Garamond" panose="02020404030301010803" pitchFamily="18" charset="0"/>
              </a:rPr>
              <a:t>Department of Electrical and Electronics </a:t>
            </a:r>
            <a:r>
              <a:rPr lang="en-IN" sz="900" spc="-1" dirty="0">
                <a:solidFill>
                  <a:srgbClr val="2E3192"/>
                </a:solidFill>
                <a:latin typeface="Garamond" panose="02020404030301010803" pitchFamily="18" charset="0"/>
              </a:rPr>
              <a:t>Engineering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56491" y="2996549"/>
            <a:ext cx="3880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DB913"/>
                </a:solidFill>
                <a:latin typeface="Garamond" panose="02020404030301010803" pitchFamily="18" charset="0"/>
              </a:rPr>
              <a:t>Major Project Phase-I</a:t>
            </a:r>
          </a:p>
          <a:p>
            <a:endParaRPr lang="en-IN" sz="2400" b="1" dirty="0">
              <a:solidFill>
                <a:srgbClr val="FDB913"/>
              </a:solidFill>
              <a:latin typeface="Garamond" panose="02020404030301010803" pitchFamily="18" charset="0"/>
            </a:endParaRPr>
          </a:p>
          <a:p>
            <a:r>
              <a:rPr lang="en-IN" sz="2400" b="1" dirty="0">
                <a:solidFill>
                  <a:srgbClr val="FDB913"/>
                </a:solidFill>
                <a:latin typeface="Garamond" panose="02020404030301010803" pitchFamily="18" charset="0"/>
              </a:rPr>
              <a:t>Course</a:t>
            </a:r>
            <a:r>
              <a:rPr lang="en-IN" sz="2400" b="1" dirty="0">
                <a:solidFill>
                  <a:prstClr val="white"/>
                </a:solidFill>
                <a:latin typeface="Garamond" panose="02020404030301010803" pitchFamily="18" charset="0"/>
              </a:rPr>
              <a:t> </a:t>
            </a:r>
            <a:r>
              <a:rPr lang="en-IN" sz="2400" b="1" dirty="0">
                <a:solidFill>
                  <a:srgbClr val="FDB913"/>
                </a:solidFill>
                <a:latin typeface="Garamond" panose="02020404030301010803" pitchFamily="18" charset="0"/>
              </a:rPr>
              <a:t>Code: </a:t>
            </a:r>
            <a:r>
              <a:rPr lang="en-IN" sz="2400" b="1" dirty="0">
                <a:solidFill>
                  <a:prstClr val="white"/>
                </a:solidFill>
                <a:latin typeface="Garamond" panose="02020404030301010803" pitchFamily="18" charset="0"/>
              </a:rPr>
              <a:t>18EE706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35A4-C9DB-4187-AAF0-F7AFFDF1D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of HMI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2C0B5-5955-475A-B84A-7500F2BA7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EB0FA-2CBA-4D1A-A442-253287E6F1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29AA29-3014-4056-86F0-149EC1864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415" y="975970"/>
            <a:ext cx="7659169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07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4F0B7-C7B6-4145-8F0E-9797AD3B6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28F54-38AD-44B0-AE5D-C8D8B3DE73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Ultrasonic Sensor:</a:t>
            </a:r>
          </a:p>
          <a:p>
            <a:pPr marL="0" indent="0">
              <a:buNone/>
            </a:pPr>
            <a:r>
              <a:rPr lang="en-IN" dirty="0"/>
              <a:t>     distance = duration * 0.034 / 2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For Battery Voltage Measurement:</a:t>
            </a:r>
          </a:p>
          <a:p>
            <a:pPr marL="0" indent="0">
              <a:buNone/>
            </a:pPr>
            <a:r>
              <a:rPr lang="en-IN" dirty="0"/>
              <a:t> output=(</a:t>
            </a:r>
            <a:r>
              <a:rPr lang="en-IN" dirty="0" err="1"/>
              <a:t>analog</a:t>
            </a:r>
            <a:r>
              <a:rPr lang="en-IN" dirty="0"/>
              <a:t> input value*5*multiplier)/1024</a:t>
            </a:r>
          </a:p>
          <a:p>
            <a:pPr marL="0" indent="0">
              <a:buNone/>
            </a:pPr>
            <a:r>
              <a:rPr lang="en-IN" dirty="0"/>
              <a:t> Battery percentage=((output-11)/2.5)*100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0782E8-D784-4527-A75A-21FCAB8770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0181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68B9-E364-4256-895A-F925D7D1B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Screenshot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F6EE00-7FBA-4911-8AA4-5D8EC16BC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445" y="892175"/>
            <a:ext cx="10894142" cy="54117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E1D404-7FE3-455E-89E8-DC9CCE715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82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0AB9F-2CA4-4A1D-9869-9F70D2018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A337E-092B-425C-81BC-1D3FCAB29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9CDAE-474A-4355-BEEF-270A798583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6DE1DD-337E-4858-BBA2-C3AC5F0FE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81" y="862694"/>
            <a:ext cx="10913805" cy="544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378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4ED2-38E8-4949-9A89-CFFC2D213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82366-20A8-499F-A7F4-FB11F4989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4F8864-9474-4445-8DFE-0F83F3B578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84EED3-5EE5-4141-9CAA-3FCB1F2FF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48" y="862694"/>
            <a:ext cx="11120284" cy="544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381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FC6FC-764F-4BE3-BBA2-0CF5BD1AE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14DFC-FC0B-4F6A-A996-5DE6F3705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24C05-D6AD-4A28-A5C3-2940127226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5DA0C8-B139-4932-A692-C80A33BDC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65" y="1406014"/>
            <a:ext cx="10540180" cy="401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12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7C53C-31C0-48DC-A997-C906DBA9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E2DBD7C-A06D-404B-AA56-6C473729A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6579" y="892175"/>
            <a:ext cx="4058841" cy="54117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E41BB1-F3FB-4F68-8E91-79DE309F28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942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Major Project Phase-I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69322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600" b="1" dirty="0">
                <a:solidFill>
                  <a:srgbClr val="2E3192"/>
                </a:solidFill>
                <a:latin typeface="Garamond" panose="02020404030301010803" pitchFamily="18" charset="0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FDB913"/>
                </a:solidFill>
              </a:rPr>
              <a:t>Major Project Phase-I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IN" alt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of an Electric Vehicle</a:t>
            </a:r>
          </a:p>
          <a:p>
            <a:pPr marL="0" indent="0" algn="ctr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1.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Shetty Roshan Ravi - 4nm18ee051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2.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Sreedev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 Nair - 4nm18ee058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3.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Rishikesh Kumar C. - 4nm18ee040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4.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Adi </a:t>
            </a:r>
            <a:r>
              <a:rPr lang="en-IN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Thejaswi</a:t>
            </a: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4nm18ee001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Guide:</a:t>
            </a:r>
          </a:p>
          <a:p>
            <a:pPr marL="0" indent="0">
              <a:buNone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Suryanarayana K.</a:t>
            </a:r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Major Project Phase-I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FDB913"/>
                </a:solidFill>
              </a:rPr>
              <a:t>Major Project Phase-I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of the Project</a:t>
            </a:r>
          </a:p>
          <a:p>
            <a:pPr algn="l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 create a robust interactive dashboard for an Electric Vehicle.</a:t>
            </a:r>
          </a:p>
          <a:p>
            <a:pPr algn="l"/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integrate useful features like: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Parking Assist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Indicator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Speedometer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Odometer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Music Player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Bluetooth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Check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I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A/C</a:t>
            </a:r>
          </a:p>
          <a:p>
            <a:pPr marL="0" indent="0" algn="l">
              <a:buNone/>
            </a:pPr>
            <a:endParaRPr lang="en-I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Completed the Parking assist feature.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Speedometer feature is Completed.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indicator feature is almost done only Battery vs Time chart is remaining.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A/C feature is almost done only slider control for speed is remaining.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Odometer feature is almost done only Distance vs Time chart is remaining.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Major Project Phase-I</a:t>
            </a:r>
          </a:p>
        </p:txBody>
      </p:sp>
    </p:spTree>
    <p:extLst>
      <p:ext uri="{BB962C8B-B14F-4D97-AF65-F5344CB8AC3E}">
        <p14:creationId xmlns:p14="http://schemas.microsoft.com/office/powerpoint/2010/main" val="2485633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FDB913"/>
                </a:solidFill>
              </a:rPr>
              <a:t>Major Project Phase-I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2EF4DF-5125-4EDB-8A22-796179727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523" y="1465006"/>
            <a:ext cx="9625780" cy="45014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36AA6-DEAB-4371-BDCE-F20D27A9F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3488"/>
          </a:xfrm>
        </p:spPr>
        <p:txBody>
          <a:bodyPr/>
          <a:lstStyle/>
          <a:p>
            <a:r>
              <a:rPr lang="en-US" dirty="0"/>
              <a:t>Screenshots of HMI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735ED-64B0-4642-B4C0-76096CC71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E639AF-FAA4-4D71-8995-9C386A106D4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B45B8-CC6F-453A-B1D4-7DEC63C8F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97" y="1060377"/>
            <a:ext cx="7649643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743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C97-997C-45C7-A018-A971A5C36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of HMI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BC15D-14B4-4BAB-9C9D-07775D2B3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49CBF-6FD9-42D2-B5A0-6340A7B22F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F8C3EB-BC2D-4A04-9B5A-7AA977AD1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415" y="980733"/>
            <a:ext cx="7659169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18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01F64-41A9-4905-9E7A-82D0C2892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of HMI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89C3B-9774-4773-A1A4-8B989E718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92B107-B313-40CC-B3A1-D719B456ED9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5E8F52-61DC-4BA4-A5C3-CA8C237E9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889" y="975970"/>
            <a:ext cx="7678222" cy="490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4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D116-EBA7-4D25-BB2D-6ABCA15DE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 of HMI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AEA87-2A35-4CC1-9733-0D283839C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15E9BF-9D41-413E-88B5-68CD0BF91CF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Major Project Phase-I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D7A8DD-33EE-4EC4-A7CF-2F7FB8D23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652" y="980733"/>
            <a:ext cx="7668695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165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265</Words>
  <Application>Microsoft Office PowerPoint</Application>
  <PresentationFormat>Widescreen</PresentationFormat>
  <Paragraphs>64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Garamond</vt:lpstr>
      <vt:lpstr>Times New Roman</vt:lpstr>
      <vt:lpstr>Wingdings</vt:lpstr>
      <vt:lpstr>1_Office Theme</vt:lpstr>
      <vt:lpstr>2_Office Theme</vt:lpstr>
      <vt:lpstr>PowerPoint Presentation</vt:lpstr>
      <vt:lpstr>Major Project Phase-I</vt:lpstr>
      <vt:lpstr>Major Project Phase-I</vt:lpstr>
      <vt:lpstr>Progress</vt:lpstr>
      <vt:lpstr>Major Project Phase-I</vt:lpstr>
      <vt:lpstr>Screenshots of HMI</vt:lpstr>
      <vt:lpstr>Screenshots of HMI</vt:lpstr>
      <vt:lpstr>Screenshots of HMI</vt:lpstr>
      <vt:lpstr>Screenshots of HMI</vt:lpstr>
      <vt:lpstr>Screenshots of HMI</vt:lpstr>
      <vt:lpstr>Calculation</vt:lpstr>
      <vt:lpstr>Code Screenshot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Vishwanath</dc:creator>
  <cp:lastModifiedBy>roshanshetty20@outlook.com</cp:lastModifiedBy>
  <cp:revision>97</cp:revision>
  <dcterms:created xsi:type="dcterms:W3CDTF">2020-08-31T10:19:00Z</dcterms:created>
  <dcterms:modified xsi:type="dcterms:W3CDTF">2022-01-04T11:03:35Z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69B78E8E1C2E4F9F8D6195C88D1EE20B</vt:lpwstr>
  </property>
  <property fmtid="{D5CDD505-2E9C-101B-9397-08002B2CF9AE}" pid="3" name="KSOProductBuildVer">
    <vt:lpwstr>1033-11.2.0.10351</vt:lpwstr>
  </property>
</Properties>
</file>

<file path=docProps/thumbnail.jpeg>
</file>